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7" r:id="rId2"/>
    <p:sldId id="259" r:id="rId3"/>
    <p:sldId id="265" r:id="rId4"/>
    <p:sldId id="267" r:id="rId5"/>
    <p:sldId id="268" r:id="rId6"/>
    <p:sldId id="266" r:id="rId7"/>
    <p:sldId id="269" r:id="rId8"/>
    <p:sldId id="272" r:id="rId9"/>
    <p:sldId id="273" r:id="rId10"/>
    <p:sldId id="270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erten, Anja" initials="KA" lastIdx="1" clrIdx="0">
    <p:extLst>
      <p:ext uri="{19B8F6BF-5375-455C-9EA6-DF929625EA0E}">
        <p15:presenceInfo xmlns:p15="http://schemas.microsoft.com/office/powerpoint/2012/main" userId="S::anja.kuerten@siemens-healthineers.com::4e49a61e-2c15-41f1-8fcd-abe6a313fb9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8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0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8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4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4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0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2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3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4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05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anja-kuerten@web.de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5400" dirty="0" err="1"/>
              <a:t>Appentwicklung</a:t>
            </a:r>
            <a:r>
              <a:rPr lang="en-US" sz="5400" dirty="0"/>
              <a:t> </a:t>
            </a:r>
            <a:r>
              <a:rPr lang="en-US" sz="5400" dirty="0" err="1"/>
              <a:t>Wissenslandkarte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ZAM Erlangen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6" name="Picture 5" descr="Person holding smartphone">
            <a:extLst>
              <a:ext uri="{FF2B5EF4-FFF2-40B4-BE49-F238E27FC236}">
                <a16:creationId xmlns:a16="http://schemas.microsoft.com/office/drawing/2014/main" id="{6C781FF4-D723-4CCF-9037-2D91D4829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1" r="24523"/>
          <a:stretch/>
        </p:blipFill>
        <p:spPr>
          <a:xfrm>
            <a:off x="-2" y="-1"/>
            <a:ext cx="4635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1054-B7F1-4134-959A-C69396F9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77A2-3D8C-470D-A8FB-7D21E7162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DAA04-4BB9-49BB-A492-B854DDC3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5" y="391466"/>
            <a:ext cx="5910411" cy="3043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DA5AC-A3C3-4D2E-A20C-C8AFB900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01" y="3191933"/>
            <a:ext cx="5239047" cy="31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5C1D-FCA1-45C1-B30E-C7573690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Kontakt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BDBEB-A93E-4FB8-BEC0-72BA0023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0F8AF-EC1C-4466-8B3F-798D5696A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Anja Kürten</a:t>
            </a:r>
          </a:p>
          <a:p>
            <a:r>
              <a:rPr lang="de-DE" dirty="0"/>
              <a:t>UX Research</a:t>
            </a:r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anja-kuerten@web.de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15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58EE-B663-44C7-831F-0B7B0C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Personas Überblick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37E5FE-A90E-4C97-B399-2D6F9DE9D94D}"/>
              </a:ext>
            </a:extLst>
          </p:cNvPr>
          <p:cNvSpPr txBox="1">
            <a:spLocks/>
          </p:cNvSpPr>
          <p:nvPr/>
        </p:nvSpPr>
        <p:spPr>
          <a:xfrm>
            <a:off x="8027110" y="2078144"/>
            <a:ext cx="3121794" cy="37481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5C6BE5-1456-4DB3-BD20-7A8F79FF4009}"/>
              </a:ext>
            </a:extLst>
          </p:cNvPr>
          <p:cNvSpPr/>
          <p:nvPr/>
        </p:nvSpPr>
        <p:spPr>
          <a:xfrm>
            <a:off x="1975427" y="4951966"/>
            <a:ext cx="1212566" cy="1212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D16592-FA9C-4E9C-BA0E-60B379A863E2}"/>
              </a:ext>
            </a:extLst>
          </p:cNvPr>
          <p:cNvSpPr/>
          <p:nvPr/>
        </p:nvSpPr>
        <p:spPr>
          <a:xfrm>
            <a:off x="5489717" y="4935791"/>
            <a:ext cx="1212566" cy="1212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E3E4E6-9E56-4683-A2ED-7C654456A5AF}"/>
              </a:ext>
            </a:extLst>
          </p:cNvPr>
          <p:cNvSpPr/>
          <p:nvPr/>
        </p:nvSpPr>
        <p:spPr>
          <a:xfrm>
            <a:off x="8981724" y="4935791"/>
            <a:ext cx="1212566" cy="1212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3EE86-E994-4C97-AF90-031AE77F98A4}"/>
              </a:ext>
            </a:extLst>
          </p:cNvPr>
          <p:cNvSpPr txBox="1"/>
          <p:nvPr/>
        </p:nvSpPr>
        <p:spPr>
          <a:xfrm>
            <a:off x="1104056" y="2078144"/>
            <a:ext cx="31217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Timo</a:t>
            </a:r>
          </a:p>
          <a:p>
            <a:r>
              <a:rPr lang="de-DE" i="1" dirty="0"/>
              <a:t>Erfahrener Hobby-Bastler</a:t>
            </a:r>
          </a:p>
          <a:p>
            <a:r>
              <a:rPr lang="de-DE" dirty="0"/>
              <a:t>Ziele: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 dokumentieren (für sich selbst und andere)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(Projektfläche beantragen)</a:t>
            </a:r>
          </a:p>
          <a:p>
            <a:r>
              <a:rPr lang="de-DE" dirty="0"/>
              <a:t>Needs: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Schnelle und einfache Dokumentation vom Handy aus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E6656-1DBB-4E60-9B09-A16E80A6BE33}"/>
              </a:ext>
            </a:extLst>
          </p:cNvPr>
          <p:cNvSpPr txBox="1"/>
          <p:nvPr/>
        </p:nvSpPr>
        <p:spPr>
          <a:xfrm>
            <a:off x="4565582" y="2078143"/>
            <a:ext cx="3231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Lea</a:t>
            </a:r>
          </a:p>
          <a:p>
            <a:r>
              <a:rPr lang="en-US" i="1" dirty="0"/>
              <a:t>ZAM-</a:t>
            </a:r>
            <a:r>
              <a:rPr lang="en-US" i="1" dirty="0" err="1"/>
              <a:t>Interessierte</a:t>
            </a:r>
            <a:endParaRPr lang="en-US" i="1" dirty="0"/>
          </a:p>
          <a:p>
            <a:r>
              <a:rPr lang="en-US" dirty="0" err="1"/>
              <a:t>Ziele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Inspiration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finden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Erfahrenen</a:t>
            </a:r>
            <a:r>
              <a:rPr lang="en-US" dirty="0"/>
              <a:t> </a:t>
            </a:r>
            <a:r>
              <a:rPr lang="en-US" dirty="0" err="1"/>
              <a:t>Bastler</a:t>
            </a:r>
            <a:r>
              <a:rPr lang="en-US" dirty="0"/>
              <a:t> </a:t>
            </a:r>
            <a:r>
              <a:rPr lang="en-US" dirty="0" err="1"/>
              <a:t>zwecks</a:t>
            </a:r>
            <a:r>
              <a:rPr lang="en-US" dirty="0"/>
              <a:t> </a:t>
            </a:r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kontaktieren</a:t>
            </a:r>
            <a:endParaRPr lang="en-US" dirty="0"/>
          </a:p>
          <a:p>
            <a:r>
              <a:rPr lang="de-DE" dirty="0"/>
              <a:t>Needs: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Einladende Startseite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Intuitive Suchfunktion, übersichtliche Ergebnisse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8A013-B354-4B19-8729-889D75C0499A}"/>
              </a:ext>
            </a:extLst>
          </p:cNvPr>
          <p:cNvSpPr txBox="1"/>
          <p:nvPr/>
        </p:nvSpPr>
        <p:spPr>
          <a:xfrm>
            <a:off x="8054490" y="2078142"/>
            <a:ext cx="31217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Jana</a:t>
            </a:r>
          </a:p>
          <a:p>
            <a:r>
              <a:rPr lang="de-DE" i="1" dirty="0"/>
              <a:t>ZAM-Organisatorin</a:t>
            </a:r>
          </a:p>
          <a:p>
            <a:r>
              <a:rPr lang="de-DE" dirty="0"/>
              <a:t>Ziele: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Übersicht über Projekte und Bastler bekommen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Projektflächen vergeben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ZAM nach außen attraktiv darstellen</a:t>
            </a:r>
            <a:endParaRPr lang="en-US" dirty="0"/>
          </a:p>
          <a:p>
            <a:r>
              <a:rPr lang="de-DE" dirty="0"/>
              <a:t>Needs: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Projektflächenanfrage-Liste</a:t>
            </a:r>
            <a:endParaRPr lang="en-US" dirty="0"/>
          </a:p>
          <a:p>
            <a:endParaRPr lang="en-US" dirty="0"/>
          </a:p>
        </p:txBody>
      </p:sp>
      <p:pic>
        <p:nvPicPr>
          <p:cNvPr id="10" name="Graphic 9" descr="Office worker male with solid fill">
            <a:extLst>
              <a:ext uri="{FF2B5EF4-FFF2-40B4-BE49-F238E27FC236}">
                <a16:creationId xmlns:a16="http://schemas.microsoft.com/office/drawing/2014/main" id="{278BA500-15BE-4A10-9021-544700C9C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945" y="4971554"/>
            <a:ext cx="1153390" cy="1153388"/>
          </a:xfrm>
          <a:prstGeom prst="rect">
            <a:avLst/>
          </a:prstGeom>
        </p:spPr>
      </p:pic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14E1EA2F-CA19-44C6-B0D2-47CA3A62F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710" y="4994969"/>
            <a:ext cx="1153390" cy="1153388"/>
          </a:xfrm>
          <a:prstGeom prst="rect">
            <a:avLst/>
          </a:prstGeom>
        </p:spPr>
      </p:pic>
      <p:pic>
        <p:nvPicPr>
          <p:cNvPr id="16" name="Graphic 15" descr="Female Profile with solid fill">
            <a:extLst>
              <a:ext uri="{FF2B5EF4-FFF2-40B4-BE49-F238E27FC236}">
                <a16:creationId xmlns:a16="http://schemas.microsoft.com/office/drawing/2014/main" id="{CAC8B042-B562-4ADC-9542-6567D58E0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9725" y="4951966"/>
            <a:ext cx="1153390" cy="1153388"/>
          </a:xfrm>
          <a:prstGeom prst="rect">
            <a:avLst/>
          </a:prstGeom>
        </p:spPr>
      </p:pic>
      <p:pic>
        <p:nvPicPr>
          <p:cNvPr id="15" name="Picture 14" descr="Woman wearing hat">
            <a:extLst>
              <a:ext uri="{FF2B5EF4-FFF2-40B4-BE49-F238E27FC236}">
                <a16:creationId xmlns:a16="http://schemas.microsoft.com/office/drawing/2014/main" id="{976766FD-DB1C-4A08-A4F5-E571C3C29F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6" t="7036" r="27307" b="30839"/>
          <a:stretch/>
        </p:blipFill>
        <p:spPr>
          <a:xfrm>
            <a:off x="5349769" y="4884401"/>
            <a:ext cx="1426066" cy="1331708"/>
          </a:xfrm>
          <a:prstGeom prst="rect">
            <a:avLst/>
          </a:prstGeom>
        </p:spPr>
      </p:pic>
      <p:pic>
        <p:nvPicPr>
          <p:cNvPr id="17" name="Picture 16" descr="Young man smiling">
            <a:extLst>
              <a:ext uri="{FF2B5EF4-FFF2-40B4-BE49-F238E27FC236}">
                <a16:creationId xmlns:a16="http://schemas.microsoft.com/office/drawing/2014/main" id="{CFC1C4D9-5338-4814-9E6E-7A8DBAFEAB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3" t="5411" r="16339" b="18548"/>
          <a:stretch/>
        </p:blipFill>
        <p:spPr>
          <a:xfrm>
            <a:off x="1975427" y="4777592"/>
            <a:ext cx="1338410" cy="1561314"/>
          </a:xfrm>
          <a:prstGeom prst="rect">
            <a:avLst/>
          </a:prstGeom>
        </p:spPr>
      </p:pic>
      <p:pic>
        <p:nvPicPr>
          <p:cNvPr id="18" name="Picture 17" descr="Woman taking a break">
            <a:extLst>
              <a:ext uri="{FF2B5EF4-FFF2-40B4-BE49-F238E27FC236}">
                <a16:creationId xmlns:a16="http://schemas.microsoft.com/office/drawing/2014/main" id="{29E85926-14F6-4585-AF70-375FF2754EE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1" t="14342" r="14117" b="34043"/>
          <a:stretch/>
        </p:blipFill>
        <p:spPr>
          <a:xfrm>
            <a:off x="8951382" y="4877111"/>
            <a:ext cx="1229953" cy="13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4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6F6181-B42F-4597-9DAE-F16ACB9C2168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2019300" y="647700"/>
            <a:ext cx="7401558" cy="1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2D9447D-9069-45CB-A57C-1F9D1A210241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 rot="5400000">
            <a:off x="5460907" y="-3203459"/>
            <a:ext cx="529774" cy="9257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7BB57-3959-43DE-9E9F-9C53EC4BA9A2}"/>
              </a:ext>
            </a:extLst>
          </p:cNvPr>
          <p:cNvCxnSpPr/>
          <p:nvPr/>
        </p:nvCxnSpPr>
        <p:spPr>
          <a:xfrm>
            <a:off x="2030729" y="2194178"/>
            <a:ext cx="7401558" cy="1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3E2270-DC39-4FB5-AD9A-47ED98A587CB}"/>
              </a:ext>
            </a:extLst>
          </p:cNvPr>
          <p:cNvCxnSpPr/>
          <p:nvPr/>
        </p:nvCxnSpPr>
        <p:spPr>
          <a:xfrm>
            <a:off x="2030729" y="3810309"/>
            <a:ext cx="7401558" cy="1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2260963-D51B-4083-87EB-87FC6A87A2DB}"/>
              </a:ext>
            </a:extLst>
          </p:cNvPr>
          <p:cNvCxnSpPr>
            <a:cxnSpLocks/>
          </p:cNvCxnSpPr>
          <p:nvPr/>
        </p:nvCxnSpPr>
        <p:spPr>
          <a:xfrm rot="5400000">
            <a:off x="5449478" y="-1665917"/>
            <a:ext cx="529774" cy="9257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243073A-6F2C-4C97-9EFA-E86B7E22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Journey Timo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09984-35BA-40D3-B523-770BBB2CC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Erste Projektdokumentation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42BE6-E50B-4665-A462-514B7F141C29}"/>
              </a:ext>
            </a:extLst>
          </p:cNvPr>
          <p:cNvSpPr/>
          <p:nvPr/>
        </p:nvSpPr>
        <p:spPr>
          <a:xfrm>
            <a:off x="152400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Erkennt, dass er sich ein minimales Profil erstellen muss, um ein Projekt anzulegen.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4B341-9309-4585-ABD8-BA8B5FA63B0D}"/>
              </a:ext>
            </a:extLst>
          </p:cNvPr>
          <p:cNvSpPr/>
          <p:nvPr/>
        </p:nvSpPr>
        <p:spPr>
          <a:xfrm>
            <a:off x="163829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(Bekommt eine Mitteilung, dass seine Anfrage bearbeitet wird und er bald eine Antwort bekommt.)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720C86-949B-4A85-90F4-DE5D96D1B8A5}"/>
              </a:ext>
            </a:extLst>
          </p:cNvPr>
          <p:cNvSpPr/>
          <p:nvPr/>
        </p:nvSpPr>
        <p:spPr>
          <a:xfrm>
            <a:off x="163829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Am nächsten Tag hat er eine neue Projektidee und erstellt schon mal eine neue Anfrage für Projektfläche.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C6EFD-F505-4BE6-957B-1275DDB83771}"/>
              </a:ext>
            </a:extLst>
          </p:cNvPr>
          <p:cNvSpPr/>
          <p:nvPr/>
        </p:nvSpPr>
        <p:spPr>
          <a:xfrm>
            <a:off x="2463800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Gibt Nutzernamen, Namen, Passwort und Mailadresse ein, um sein Account zu erstellen.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1B8DA-38E6-4472-8542-666BA10BC135}"/>
              </a:ext>
            </a:extLst>
          </p:cNvPr>
          <p:cNvSpPr/>
          <p:nvPr/>
        </p:nvSpPr>
        <p:spPr>
          <a:xfrm>
            <a:off x="2475229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Bekommt eine Nachricht mit allen Infos die er braucht, um im ZAM loszulegen. 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17EA1-EEDC-4925-915D-9486CA4CB43F}"/>
              </a:ext>
            </a:extLst>
          </p:cNvPr>
          <p:cNvSpPr/>
          <p:nvPr/>
        </p:nvSpPr>
        <p:spPr>
          <a:xfrm>
            <a:off x="2475229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Ein paar Tage später macht er ein Foto vom fertigen Projekt. Er lädt es hoch und wählt es als Titelfoto aus.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67044-FDC5-412A-8C75-DF02D9E8209F}"/>
              </a:ext>
            </a:extLst>
          </p:cNvPr>
          <p:cNvSpPr/>
          <p:nvPr/>
        </p:nvSpPr>
        <p:spPr>
          <a:xfrm>
            <a:off x="4786629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Bestätigt seine Mailadresse und sieht sein Profil in der App. Möchte vorerst das Profil nicht weiter ausfüllen.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8BAE7-E53B-4E79-8207-1322D4D2AA40}"/>
              </a:ext>
            </a:extLst>
          </p:cNvPr>
          <p:cNvSpPr/>
          <p:nvPr/>
        </p:nvSpPr>
        <p:spPr>
          <a:xfrm>
            <a:off x="4798058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Im ZAM sucht er seine Rohmaterialien zusammen und macht ein Foto davon. Dann startet er den ersten Arbeitsschritt.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3FC71-1897-4600-BED3-41875693BE60}"/>
              </a:ext>
            </a:extLst>
          </p:cNvPr>
          <p:cNvSpPr/>
          <p:nvPr/>
        </p:nvSpPr>
        <p:spPr>
          <a:xfrm>
            <a:off x="4798058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Wählt noch einige Schlagworte zu Projektart, Technik und Werkzeug aus, bevor er das Projekt als abgeschlossen markiert.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F1EA0C-286E-41B0-A9CA-D04DE10F3706}"/>
              </a:ext>
            </a:extLst>
          </p:cNvPr>
          <p:cNvSpPr/>
          <p:nvPr/>
        </p:nvSpPr>
        <p:spPr>
          <a:xfrm>
            <a:off x="7098029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Legt ein neues Projekt an, indem er einen Titel und eine kurze Beschreibung eingibt. (optional Foto)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E45258-5567-4495-BE29-A90D9ECB282C}"/>
              </a:ext>
            </a:extLst>
          </p:cNvPr>
          <p:cNvSpPr/>
          <p:nvPr/>
        </p:nvSpPr>
        <p:spPr>
          <a:xfrm>
            <a:off x="7109458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Abends wählt er das Projekt in der App aus und lädt ein WIP Foto hoch. Er beschreibt den Arbeitsschritt.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D313E3-FE88-4363-B802-92411CE5E8A5}"/>
              </a:ext>
            </a:extLst>
          </p:cNvPr>
          <p:cNvSpPr/>
          <p:nvPr/>
        </p:nvSpPr>
        <p:spPr>
          <a:xfrm>
            <a:off x="7109458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Möchte sein Profil aussagekräftiger gestalten und fügt Profilfoto, Beschreibung und Erfahrung hinzu.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B6511E-86F7-4F2C-98CC-9F13A003B200}"/>
              </a:ext>
            </a:extLst>
          </p:cNvPr>
          <p:cNvSpPr/>
          <p:nvPr/>
        </p:nvSpPr>
        <p:spPr>
          <a:xfrm>
            <a:off x="9420858" y="169568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(Wählt aus, dass er Projektfläche benötigt und beschreibt seine Anforderungen.)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8CC9B4-8A1F-424B-8813-4FE95934AED3}"/>
              </a:ext>
            </a:extLst>
          </p:cNvPr>
          <p:cNvSpPr/>
          <p:nvPr/>
        </p:nvSpPr>
        <p:spPr>
          <a:xfrm>
            <a:off x="9432287" y="170711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Lädt auch das Materialfoto hoch und beschreibt das nötige Rohmaterial. Außerdem eine </a:t>
            </a:r>
            <a:r>
              <a:rPr lang="de-DE" sz="1200" dirty="0" err="1"/>
              <a:t>pdf</a:t>
            </a:r>
            <a:r>
              <a:rPr lang="de-DE" sz="1200" dirty="0"/>
              <a:t> Datei mit einer Skizze.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87D551-8537-48E9-996B-F7BAF4B511A3}"/>
              </a:ext>
            </a:extLst>
          </p:cNvPr>
          <p:cNvSpPr/>
          <p:nvPr/>
        </p:nvSpPr>
        <p:spPr>
          <a:xfrm>
            <a:off x="9432287" y="324465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Ist offen für neue Kontakte im ZAM und wählt die entsprechende Funktion für sein Profil aus.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CC6489-FFD6-4629-B855-063CD9D53ECE}"/>
              </a:ext>
            </a:extLst>
          </p:cNvPr>
          <p:cNvSpPr/>
          <p:nvPr/>
        </p:nvSpPr>
        <p:spPr>
          <a:xfrm>
            <a:off x="8031479" y="4189013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Fügt Dokumentation von mehreren abgeschlossenen ZAM und nicht-ZAM Projekten hinzu.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210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DB68-C208-4A1C-9D00-D915AD79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Fragen/Entscheidungen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5A3A5-5139-4C83-BC9E-6857107D7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AEBA4-E13B-4EF7-9572-EB6396E61A5F}"/>
              </a:ext>
            </a:extLst>
          </p:cNvPr>
          <p:cNvSpPr txBox="1"/>
          <p:nvPr/>
        </p:nvSpPr>
        <p:spPr>
          <a:xfrm>
            <a:off x="1097280" y="262466"/>
            <a:ext cx="38015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Nutzername notwendig?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/>
              <a:t>Ja, fürs SSO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/>
          </a:p>
          <a:p>
            <a:r>
              <a:rPr lang="de-DE" dirty="0"/>
              <a:t>Auch Projekte, die nicht im ZAM entstanden sind?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Ja, weil das auch zur Vernetzung beiträgt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Aber muss unterschieden werden können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Sind Projekte bewertbar? Nach Qualität? Likes?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Telefonnummer nur für bestimmten Personenkreis sichtbar o.ä.?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E76C-BDC7-4472-83E8-B39C94F40A77}"/>
              </a:ext>
            </a:extLst>
          </p:cNvPr>
          <p:cNvSpPr txBox="1"/>
          <p:nvPr/>
        </p:nvSpPr>
        <p:spPr>
          <a:xfrm>
            <a:off x="5574683" y="262466"/>
            <a:ext cx="380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Offenes Thema: Themen/Gruppen</a:t>
            </a:r>
          </a:p>
          <a:p>
            <a:endParaRPr lang="de-DE" dirty="0"/>
          </a:p>
          <a:p>
            <a:r>
              <a:rPr lang="de-DE" dirty="0"/>
              <a:t>Entscheidung: Mobile First</a:t>
            </a:r>
          </a:p>
        </p:txBody>
      </p:sp>
    </p:spTree>
    <p:extLst>
      <p:ext uri="{BB962C8B-B14F-4D97-AF65-F5344CB8AC3E}">
        <p14:creationId xmlns:p14="http://schemas.microsoft.com/office/powerpoint/2010/main" val="137450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DB68-C208-4A1C-9D00-D915AD79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Workflows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5A3A5-5139-4C83-BC9E-6857107D7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AEBA4-E13B-4EF7-9572-EB6396E61A5F}"/>
              </a:ext>
            </a:extLst>
          </p:cNvPr>
          <p:cNvSpPr txBox="1"/>
          <p:nvPr/>
        </p:nvSpPr>
        <p:spPr>
          <a:xfrm>
            <a:off x="1200651" y="503382"/>
            <a:ext cx="38015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Vergangene/abgeschlossene Projekte nachtragen</a:t>
            </a:r>
          </a:p>
          <a:p>
            <a:endParaRPr lang="de-DE" dirty="0"/>
          </a:p>
          <a:p>
            <a:r>
              <a:rPr lang="de-DE" dirty="0"/>
              <a:t>Ein nicht-ZAM-Projekt dokumentieren/nachtragen</a:t>
            </a:r>
          </a:p>
          <a:p>
            <a:endParaRPr lang="de-DE" dirty="0"/>
          </a:p>
          <a:p>
            <a:r>
              <a:rPr lang="de-DE" dirty="0"/>
              <a:t>Gemeinsames Projekt anlegen (zwei bestehende Accounts)</a:t>
            </a:r>
          </a:p>
          <a:p>
            <a:endParaRPr lang="de-DE" dirty="0"/>
          </a:p>
          <a:p>
            <a:r>
              <a:rPr lang="de-DE" dirty="0"/>
              <a:t>SSO-Login</a:t>
            </a:r>
          </a:p>
          <a:p>
            <a:endParaRPr lang="de-DE" dirty="0"/>
          </a:p>
          <a:p>
            <a:r>
              <a:rPr lang="de-DE" dirty="0"/>
              <a:t>Sprache ändern Englisch/Deutsch</a:t>
            </a:r>
          </a:p>
          <a:p>
            <a:endParaRPr lang="de-DE" dirty="0"/>
          </a:p>
          <a:p>
            <a:r>
              <a:rPr lang="de-DE" dirty="0" err="1"/>
              <a:t>Accessibility</a:t>
            </a:r>
            <a:r>
              <a:rPr lang="de-DE" dirty="0"/>
              <a:t>: Projekte lesen</a:t>
            </a:r>
          </a:p>
        </p:txBody>
      </p:sp>
    </p:spTree>
    <p:extLst>
      <p:ext uri="{BB962C8B-B14F-4D97-AF65-F5344CB8AC3E}">
        <p14:creationId xmlns:p14="http://schemas.microsoft.com/office/powerpoint/2010/main" val="265588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8D3A20-A7F4-4A63-BDD4-98ED867703E5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2019300" y="647700"/>
            <a:ext cx="7401558" cy="1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D8A6DA9-8CF8-45C2-BC36-9E448E2A4D7F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 rot="5400000">
            <a:off x="5460907" y="-3203459"/>
            <a:ext cx="529774" cy="9257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E8E8B-EF6D-42A4-B14E-7097171D2651}"/>
              </a:ext>
            </a:extLst>
          </p:cNvPr>
          <p:cNvCxnSpPr/>
          <p:nvPr/>
        </p:nvCxnSpPr>
        <p:spPr>
          <a:xfrm>
            <a:off x="2030729" y="2194178"/>
            <a:ext cx="7401558" cy="1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DF1063-0DEC-49C8-BA56-0C17BA3F50B3}"/>
              </a:ext>
            </a:extLst>
          </p:cNvPr>
          <p:cNvCxnSpPr/>
          <p:nvPr/>
        </p:nvCxnSpPr>
        <p:spPr>
          <a:xfrm>
            <a:off x="2030729" y="3810309"/>
            <a:ext cx="7401558" cy="1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28DEDF6-D2CD-46B6-8C86-638B87D0C139}"/>
              </a:ext>
            </a:extLst>
          </p:cNvPr>
          <p:cNvCxnSpPr>
            <a:cxnSpLocks/>
          </p:cNvCxnSpPr>
          <p:nvPr/>
        </p:nvCxnSpPr>
        <p:spPr>
          <a:xfrm rot="5400000">
            <a:off x="5449478" y="-1665917"/>
            <a:ext cx="529774" cy="9257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243073A-6F2C-4C97-9EFA-E86B7E22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Journey Lea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09984-35BA-40D3-B523-770BBB2CC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Erster Kontakt mit dem ZAM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93841-DF16-419E-B9D7-2D79FFBFC104}"/>
              </a:ext>
            </a:extLst>
          </p:cNvPr>
          <p:cNvSpPr/>
          <p:nvPr/>
        </p:nvSpPr>
        <p:spPr>
          <a:xfrm>
            <a:off x="152400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Kommt über ZAM Homepage auf die Webseite (Smartphone-Browser) 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35EC4-0D76-4EF9-BAC9-C88901D9B96F}"/>
              </a:ext>
            </a:extLst>
          </p:cNvPr>
          <p:cNvSpPr/>
          <p:nvPr/>
        </p:nvSpPr>
        <p:spPr>
          <a:xfrm>
            <a:off x="163829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Sieht sich ein weiteres interessantes Projekt an und sieht, das es von der gleichen Person, Timo, erstellt wurde.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BF4358-5AF2-4F1E-8180-4FC8715CE92A}"/>
              </a:ext>
            </a:extLst>
          </p:cNvPr>
          <p:cNvSpPr/>
          <p:nvPr/>
        </p:nvSpPr>
        <p:spPr>
          <a:xfrm>
            <a:off x="163829" y="3227483"/>
            <a:ext cx="1866900" cy="1124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Schreibt eine Nachricht an Timo und fragt, ob er sie bei einer Projektidee unterstützen könnte. (und gibt ihre Mailadresse/ Teefonnummer an) 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A7BA4-C3E9-4596-A70D-2994087633F3}"/>
              </a:ext>
            </a:extLst>
          </p:cNvPr>
          <p:cNvSpPr/>
          <p:nvPr/>
        </p:nvSpPr>
        <p:spPr>
          <a:xfrm>
            <a:off x="2463800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Sieht ein paar Projekte und findet eines besonders spannend, da es mit Tischlerei zu tun hat.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3E1AC-497E-43E0-A5A2-9E89E1A065B8}"/>
              </a:ext>
            </a:extLst>
          </p:cNvPr>
          <p:cNvSpPr/>
          <p:nvPr/>
        </p:nvSpPr>
        <p:spPr>
          <a:xfrm>
            <a:off x="2475229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Möchte herausfinden, welche Projekte Timo gemacht hat und geht auf sein Profil.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0DA40E-D573-4003-8D3E-44CF95A5DB64}"/>
              </a:ext>
            </a:extLst>
          </p:cNvPr>
          <p:cNvSpPr/>
          <p:nvPr/>
        </p:nvSpPr>
        <p:spPr>
          <a:xfrm>
            <a:off x="2475229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Bekommt eine Nachricht von Timo zurück (per Mail/</a:t>
            </a:r>
            <a:r>
              <a:rPr lang="de-DE" sz="1200" dirty="0" err="1"/>
              <a:t>whatsapp</a:t>
            </a:r>
            <a:r>
              <a:rPr lang="de-DE" sz="1200" dirty="0"/>
              <a:t>), und verabredet sich mit ihm im ZAM.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02B49-B727-4A67-8740-C359C3851CE4}"/>
              </a:ext>
            </a:extLst>
          </p:cNvPr>
          <p:cNvSpPr/>
          <p:nvPr/>
        </p:nvSpPr>
        <p:spPr>
          <a:xfrm>
            <a:off x="4786629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Sie wählt das Projekt aus und gewinnt durch Fotos und Beschreibungen einen Eindruck von dem Projekt.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3371B-B703-49DC-B931-8AA7A569BEB8}"/>
              </a:ext>
            </a:extLst>
          </p:cNvPr>
          <p:cNvSpPr/>
          <p:nvPr/>
        </p:nvSpPr>
        <p:spPr>
          <a:xfrm>
            <a:off x="4798058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Bemerkt anhand von Timos Profil, dass dieser sich gut mit Tischlerei auskennt und offen für Kontaktaufnahme ist.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405B00-D9E5-43A0-AD2B-F169AE681672}"/>
              </a:ext>
            </a:extLst>
          </p:cNvPr>
          <p:cNvSpPr/>
          <p:nvPr/>
        </p:nvSpPr>
        <p:spPr>
          <a:xfrm>
            <a:off x="4798058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3EF85-1749-4878-8F30-2A6681D0A8DE}"/>
              </a:ext>
            </a:extLst>
          </p:cNvPr>
          <p:cNvSpPr/>
          <p:nvPr/>
        </p:nvSpPr>
        <p:spPr>
          <a:xfrm>
            <a:off x="7098029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Möchte weitere Projekte zu Tischlerei finden und klickt auf das Schlagwort Tischlerei.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8923D0-DC45-4440-96C4-AC70C07B4D36}"/>
              </a:ext>
            </a:extLst>
          </p:cNvPr>
          <p:cNvSpPr/>
          <p:nvPr/>
        </p:nvSpPr>
        <p:spPr>
          <a:xfrm>
            <a:off x="7109458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Möchte noch weitere Experten finden und sucht nach Personen, die sich mit Tischlerei auskennen.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EFABC3-4B19-4399-B4DE-A483B47B8ADF}"/>
              </a:ext>
            </a:extLst>
          </p:cNvPr>
          <p:cNvSpPr/>
          <p:nvPr/>
        </p:nvSpPr>
        <p:spPr>
          <a:xfrm>
            <a:off x="7109458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AC2EF4-EF3D-4C74-B495-CB040EA7DB26}"/>
              </a:ext>
            </a:extLst>
          </p:cNvPr>
          <p:cNvSpPr/>
          <p:nvPr/>
        </p:nvSpPr>
        <p:spPr>
          <a:xfrm>
            <a:off x="9420858" y="169568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Gewinnt eine Übersicht über alle Tischlerei-Projekte, mit kleinem Foto und Titel. (sortierbar nach Qualität? Views? Likes?)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CE6DBF-753E-47C6-BC26-653D285F9BDB}"/>
              </a:ext>
            </a:extLst>
          </p:cNvPr>
          <p:cNvSpPr/>
          <p:nvPr/>
        </p:nvSpPr>
        <p:spPr>
          <a:xfrm>
            <a:off x="9432287" y="170711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Sieht, dass es noch zwei weitere Personen mit Erfahrung gibt, die aber nicht an Kontaktaufnahme interessiert sind.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3779B3-0338-4386-BA72-485C2F36E3EF}"/>
              </a:ext>
            </a:extLst>
          </p:cNvPr>
          <p:cNvSpPr/>
          <p:nvPr/>
        </p:nvSpPr>
        <p:spPr>
          <a:xfrm>
            <a:off x="9432287" y="324465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949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8D3A20-A7F4-4A63-BDD4-98ED867703E5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2019300" y="647700"/>
            <a:ext cx="7401558" cy="1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D8A6DA9-8CF8-45C2-BC36-9E448E2A4D7F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 rot="5400000">
            <a:off x="5462472" y="-3205024"/>
            <a:ext cx="526645" cy="9257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E8E8B-EF6D-42A4-B14E-7097171D2651}"/>
              </a:ext>
            </a:extLst>
          </p:cNvPr>
          <p:cNvCxnSpPr/>
          <p:nvPr/>
        </p:nvCxnSpPr>
        <p:spPr>
          <a:xfrm>
            <a:off x="2030729" y="2194178"/>
            <a:ext cx="7401558" cy="1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DF1063-0DEC-49C8-BA56-0C17BA3F50B3}"/>
              </a:ext>
            </a:extLst>
          </p:cNvPr>
          <p:cNvCxnSpPr/>
          <p:nvPr/>
        </p:nvCxnSpPr>
        <p:spPr>
          <a:xfrm>
            <a:off x="2030729" y="3810309"/>
            <a:ext cx="7401558" cy="1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28DEDF6-D2CD-46B6-8C86-638B87D0C139}"/>
              </a:ext>
            </a:extLst>
          </p:cNvPr>
          <p:cNvCxnSpPr>
            <a:cxnSpLocks/>
          </p:cNvCxnSpPr>
          <p:nvPr/>
        </p:nvCxnSpPr>
        <p:spPr>
          <a:xfrm rot="5400000">
            <a:off x="5449478" y="-1665917"/>
            <a:ext cx="529774" cy="9257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243073A-6F2C-4C97-9EFA-E86B7E22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Journey Jana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09984-35BA-40D3-B523-770BBB2CC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Orgakram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93841-DF16-419E-B9D7-2D79FFBFC104}"/>
              </a:ext>
            </a:extLst>
          </p:cNvPr>
          <p:cNvSpPr/>
          <p:nvPr/>
        </p:nvSpPr>
        <p:spPr>
          <a:xfrm>
            <a:off x="152400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Profile löschen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35EC4-0D76-4EF9-BAC9-C88901D9B96F}"/>
              </a:ext>
            </a:extLst>
          </p:cNvPr>
          <p:cNvSpPr/>
          <p:nvPr/>
        </p:nvSpPr>
        <p:spPr>
          <a:xfrm>
            <a:off x="163829" y="1686813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(Rollenverwaltung)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BF4358-5AF2-4F1E-8180-4FC8715CE92A}"/>
              </a:ext>
            </a:extLst>
          </p:cNvPr>
          <p:cNvSpPr/>
          <p:nvPr/>
        </p:nvSpPr>
        <p:spPr>
          <a:xfrm>
            <a:off x="163829" y="3227483"/>
            <a:ext cx="1866900" cy="1124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A7BA4-C3E9-4596-A70D-2994087633F3}"/>
              </a:ext>
            </a:extLst>
          </p:cNvPr>
          <p:cNvSpPr/>
          <p:nvPr/>
        </p:nvSpPr>
        <p:spPr>
          <a:xfrm>
            <a:off x="2475229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Einzelne Projekte mit unangemessenen Inhalten löschen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3E1AC-497E-43E0-A5A2-9E89E1A065B8}"/>
              </a:ext>
            </a:extLst>
          </p:cNvPr>
          <p:cNvSpPr/>
          <p:nvPr/>
        </p:nvSpPr>
        <p:spPr>
          <a:xfrm>
            <a:off x="2475229" y="1686813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(Moderatoren bestimmen, die Projekte bearbeiten können)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0DA40E-D573-4003-8D3E-44CF95A5DB64}"/>
              </a:ext>
            </a:extLst>
          </p:cNvPr>
          <p:cNvSpPr/>
          <p:nvPr/>
        </p:nvSpPr>
        <p:spPr>
          <a:xfrm>
            <a:off x="2475229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02B49-B727-4A67-8740-C359C3851CE4}"/>
              </a:ext>
            </a:extLst>
          </p:cNvPr>
          <p:cNvSpPr/>
          <p:nvPr/>
        </p:nvSpPr>
        <p:spPr>
          <a:xfrm>
            <a:off x="4786629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(Projekte für andere anlegen?)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3371B-B703-49DC-B931-8AA7A569BEB8}"/>
              </a:ext>
            </a:extLst>
          </p:cNvPr>
          <p:cNvSpPr/>
          <p:nvPr/>
        </p:nvSpPr>
        <p:spPr>
          <a:xfrm>
            <a:off x="4798058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405B00-D9E5-43A0-AD2B-F169AE681672}"/>
              </a:ext>
            </a:extLst>
          </p:cNvPr>
          <p:cNvSpPr/>
          <p:nvPr/>
        </p:nvSpPr>
        <p:spPr>
          <a:xfrm>
            <a:off x="4798058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3EF85-1749-4878-8F30-2A6681D0A8DE}"/>
              </a:ext>
            </a:extLst>
          </p:cNvPr>
          <p:cNvSpPr/>
          <p:nvPr/>
        </p:nvSpPr>
        <p:spPr>
          <a:xfrm>
            <a:off x="7098029" y="15240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(Gruppenprofile erstellen und Projekte zuordnen?)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8923D0-DC45-4440-96C4-AC70C07B4D36}"/>
              </a:ext>
            </a:extLst>
          </p:cNvPr>
          <p:cNvSpPr/>
          <p:nvPr/>
        </p:nvSpPr>
        <p:spPr>
          <a:xfrm>
            <a:off x="7109458" y="168994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EFABC3-4B19-4399-B4DE-A483B47B8ADF}"/>
              </a:ext>
            </a:extLst>
          </p:cNvPr>
          <p:cNvSpPr/>
          <p:nvPr/>
        </p:nvSpPr>
        <p:spPr>
          <a:xfrm>
            <a:off x="7109458" y="3227484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AC2EF4-EF3D-4C74-B495-CB040EA7DB26}"/>
              </a:ext>
            </a:extLst>
          </p:cNvPr>
          <p:cNvSpPr/>
          <p:nvPr/>
        </p:nvSpPr>
        <p:spPr>
          <a:xfrm>
            <a:off x="9420858" y="169568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Projekte von anderen bearbeiten, z.B. Tags hinzufügen.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CE6DBF-753E-47C6-BC26-653D285F9BDB}"/>
              </a:ext>
            </a:extLst>
          </p:cNvPr>
          <p:cNvSpPr/>
          <p:nvPr/>
        </p:nvSpPr>
        <p:spPr>
          <a:xfrm>
            <a:off x="9432287" y="1707110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3779B3-0338-4386-BA72-485C2F36E3EF}"/>
              </a:ext>
            </a:extLst>
          </p:cNvPr>
          <p:cNvSpPr/>
          <p:nvPr/>
        </p:nvSpPr>
        <p:spPr>
          <a:xfrm>
            <a:off x="9432287" y="3244652"/>
            <a:ext cx="1866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415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3427-7E7D-4945-976D-C4BD56E1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Informationsarchitektur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FBD7A-A98A-44F2-9B6B-14502A8FA3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Startseite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Infos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Webseite</a:t>
            </a:r>
            <a:r>
              <a:rPr lang="en-US" dirty="0"/>
              <a:t> (Name, </a:t>
            </a:r>
            <a:r>
              <a:rPr lang="en-US" dirty="0" err="1"/>
              <a:t>Beschreibung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“Eyecatcher” </a:t>
            </a:r>
            <a:r>
              <a:rPr lang="en-US" dirty="0" err="1"/>
              <a:t>Projekte</a:t>
            </a:r>
            <a:r>
              <a:rPr lang="en-US" dirty="0"/>
              <a:t> (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&amp; </a:t>
            </a:r>
            <a:r>
              <a:rPr lang="en-US" dirty="0" err="1"/>
              <a:t>Foto</a:t>
            </a:r>
            <a:r>
              <a:rPr lang="en-US" dirty="0"/>
              <a:t>, </a:t>
            </a:r>
            <a:r>
              <a:rPr lang="en-US" dirty="0" err="1"/>
              <a:t>evtl</a:t>
            </a:r>
            <a:r>
              <a:rPr lang="en-US" dirty="0"/>
              <a:t> Autor, </a:t>
            </a:r>
            <a:r>
              <a:rPr lang="en-US" dirty="0" err="1"/>
              <a:t>Beschreibung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Link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kompletten</a:t>
            </a:r>
            <a:r>
              <a:rPr lang="en-US" dirty="0"/>
              <a:t> </a:t>
            </a:r>
            <a:r>
              <a:rPr lang="en-US" dirty="0" err="1"/>
              <a:t>Projektliste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Button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Projekt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erstellen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Button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anmelden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registrieren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Suchfunktion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Sprache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umschalten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*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*global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verfügbar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85010-5EED-40D7-945B-F776E536B3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Projektseite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Projekttitel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Titelfoto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Beschreibung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Fotos (mit Beschreibung)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Weitere Dateien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Schlagworte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Autor/</a:t>
            </a:r>
            <a:r>
              <a:rPr lang="en-US" dirty="0" err="1"/>
              <a:t>Autoren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Status (WIP, </a:t>
            </a:r>
            <a:r>
              <a:rPr lang="en-US" dirty="0" err="1"/>
              <a:t>abgeschlossen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Datum </a:t>
            </a:r>
            <a:r>
              <a:rPr lang="en-US" dirty="0" err="1"/>
              <a:t>erstellt</a:t>
            </a:r>
            <a:r>
              <a:rPr lang="en-US" dirty="0"/>
              <a:t>/</a:t>
            </a:r>
            <a:r>
              <a:rPr lang="en-US" dirty="0" err="1"/>
              <a:t>abgeschlossen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Editiermöglichkeit (bei eigenem Projekt)</a:t>
            </a:r>
          </a:p>
        </p:txBody>
      </p:sp>
    </p:spTree>
    <p:extLst>
      <p:ext uri="{BB962C8B-B14F-4D97-AF65-F5344CB8AC3E}">
        <p14:creationId xmlns:p14="http://schemas.microsoft.com/office/powerpoint/2010/main" val="62594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3427-7E7D-4945-976D-C4BD56E1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Informationsarchitektur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FBD7A-A98A-44F2-9B6B-14502A8FA3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Profilseite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Nutzername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Profilfoto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Beschreibungstext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Projektliste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Kenntnisse (Schlagworte)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Kontaktformular (+evtl. Mail/Telefonnummer)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Editiermöglichkeit (bei eigenem Profil)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85010-5EED-40D7-945B-F776E536B3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Projektliste/Suchergebnisse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Liste mit Titel, Foto von Projekten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Filter (abgeschlossene, nur ZAM,…)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Sortierfunktion (neueste, älteste)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Suchfeld</a:t>
            </a:r>
          </a:p>
        </p:txBody>
      </p:sp>
    </p:spTree>
    <p:extLst>
      <p:ext uri="{BB962C8B-B14F-4D97-AF65-F5344CB8AC3E}">
        <p14:creationId xmlns:p14="http://schemas.microsoft.com/office/powerpoint/2010/main" val="12420989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861</Words>
  <Application>Microsoft Office PowerPoint</Application>
  <PresentationFormat>Widescreen</PresentationFormat>
  <Paragraphs>133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Retrospect</vt:lpstr>
      <vt:lpstr>Appentwicklung Wissenslandkarte</vt:lpstr>
      <vt:lpstr>Personas Überblick</vt:lpstr>
      <vt:lpstr>User Journey Timo</vt:lpstr>
      <vt:lpstr>Fragen/Entscheidungen</vt:lpstr>
      <vt:lpstr>Alternative Workflows</vt:lpstr>
      <vt:lpstr>User Journey Lea</vt:lpstr>
      <vt:lpstr>User Journey Jana</vt:lpstr>
      <vt:lpstr>Informationsarchitektur</vt:lpstr>
      <vt:lpstr>Informationsarchitektur</vt:lpstr>
      <vt:lpstr>PowerPoint Presentation</vt:lpstr>
      <vt:lpstr>Kontakt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Appentwicklung Wissenslandkarte</dc:title>
  <dc:creator>Kuerten, Anja</dc:creator>
  <cp:lastModifiedBy>Kuerten, Anja</cp:lastModifiedBy>
  <cp:revision>17</cp:revision>
  <dcterms:created xsi:type="dcterms:W3CDTF">2022-01-31T15:59:39Z</dcterms:created>
  <dcterms:modified xsi:type="dcterms:W3CDTF">2022-02-04T09:42:14Z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6dbec8-95a8-4638-9f5f-bd076536645c_Enabled">
    <vt:lpwstr>true</vt:lpwstr>
  </property>
  <property fmtid="{D5CDD505-2E9C-101B-9397-08002B2CF9AE}" pid="3" name="MSIP_Label_ff6dbec8-95a8-4638-9f5f-bd076536645c_SetDate">
    <vt:lpwstr>2022-01-31T15:59:39Z</vt:lpwstr>
  </property>
  <property fmtid="{D5CDD505-2E9C-101B-9397-08002B2CF9AE}" pid="4" name="MSIP_Label_ff6dbec8-95a8-4638-9f5f-bd076536645c_Method">
    <vt:lpwstr>Standard</vt:lpwstr>
  </property>
  <property fmtid="{D5CDD505-2E9C-101B-9397-08002B2CF9AE}" pid="5" name="MSIP_Label_ff6dbec8-95a8-4638-9f5f-bd076536645c_Name">
    <vt:lpwstr>Restricted - Default</vt:lpwstr>
  </property>
  <property fmtid="{D5CDD505-2E9C-101B-9397-08002B2CF9AE}" pid="6" name="MSIP_Label_ff6dbec8-95a8-4638-9f5f-bd076536645c_SiteId">
    <vt:lpwstr>5dbf1add-202a-4b8d-815b-bf0fb024e033</vt:lpwstr>
  </property>
  <property fmtid="{D5CDD505-2E9C-101B-9397-08002B2CF9AE}" pid="7" name="MSIP_Label_ff6dbec8-95a8-4638-9f5f-bd076536645c_ActionId">
    <vt:lpwstr>2ebf6361-2845-4b81-9480-e5d306eb58e9</vt:lpwstr>
  </property>
  <property fmtid="{D5CDD505-2E9C-101B-9397-08002B2CF9AE}" pid="8" name="MSIP_Label_ff6dbec8-95a8-4638-9f5f-bd076536645c_ContentBits">
    <vt:lpwstr>0</vt:lpwstr>
  </property>
</Properties>
</file>